
<file path=[Content_Types].xml><?xml version="1.0" encoding="utf-8"?>
<Types xmlns="http://schemas.openxmlformats.org/package/2006/content-types">
  <Default Extension="gif" ContentType="image/gif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49" r:id="rId1"/>
  </p:sldMasterIdLst>
  <p:notesMasterIdLst>
    <p:notesMasterId r:id="rId37"/>
  </p:notesMasterIdLst>
  <p:sldIdLst>
    <p:sldId id="266" r:id="rId2"/>
    <p:sldId id="271" r:id="rId3"/>
    <p:sldId id="285" r:id="rId4"/>
    <p:sldId id="284" r:id="rId5"/>
    <p:sldId id="293" r:id="rId6"/>
    <p:sldId id="288" r:id="rId7"/>
    <p:sldId id="286" r:id="rId8"/>
    <p:sldId id="290" r:id="rId9"/>
    <p:sldId id="291" r:id="rId10"/>
    <p:sldId id="292" r:id="rId11"/>
    <p:sldId id="287" r:id="rId12"/>
    <p:sldId id="282" r:id="rId13"/>
    <p:sldId id="283" r:id="rId14"/>
    <p:sldId id="304" r:id="rId15"/>
    <p:sldId id="294" r:id="rId16"/>
    <p:sldId id="295" r:id="rId17"/>
    <p:sldId id="289" r:id="rId18"/>
    <p:sldId id="296" r:id="rId19"/>
    <p:sldId id="305" r:id="rId20"/>
    <p:sldId id="306" r:id="rId21"/>
    <p:sldId id="307" r:id="rId22"/>
    <p:sldId id="308" r:id="rId23"/>
    <p:sldId id="310" r:id="rId24"/>
    <p:sldId id="315" r:id="rId25"/>
    <p:sldId id="311" r:id="rId26"/>
    <p:sldId id="312" r:id="rId27"/>
    <p:sldId id="313" r:id="rId28"/>
    <p:sldId id="299" r:id="rId29"/>
    <p:sldId id="314" r:id="rId30"/>
    <p:sldId id="300" r:id="rId31"/>
    <p:sldId id="302" r:id="rId32"/>
    <p:sldId id="301" r:id="rId33"/>
    <p:sldId id="281" r:id="rId34"/>
    <p:sldId id="298" r:id="rId35"/>
    <p:sldId id="303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42"/>
    <p:restoredTop sz="92874"/>
  </p:normalViewPr>
  <p:slideViewPr>
    <p:cSldViewPr snapToGrid="0" snapToObjects="1">
      <p:cViewPr varScale="1">
        <p:scale>
          <a:sx n="93" d="100"/>
          <a:sy n="93" d="100"/>
        </p:scale>
        <p:origin x="8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7B6E1-7C5B-524D-B5EB-5E6695205380}" type="datetimeFigureOut">
              <a:rPr lang="pt-BR" smtClean="0"/>
              <a:t>03/02/2020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35E62-DFE2-2847-B12E-56757969A13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89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9E7D63B-43B5-8A4C-BD12-76889BE136BD}" type="datetime1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53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2/3/20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7025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2/3/20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5523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2/3/20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078468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4BBB50B-BAA3-9748-978F-08A7877AB7D9}" type="datetime1">
              <a:rPr lang="en-US" smtClean="0"/>
              <a:t>2/3/20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34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2/3/20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2179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2/3/20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3871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0DEA-CE02-EF42-8F10-34F709D8505D}" type="datetime1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681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0C1C801-5706-434E-AB65-DDFBCF1F55D2}" type="datetime1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20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0FD8-7D7B-EA4F-8AF8-8B97820A0C5D}" type="datetime1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09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FC94D43-3F68-DC43-8EF0-95FB3D51CCCF}" type="datetime1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36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2CFC2-1CE8-9045-8C9C-0F183F0FB455}" type="datetime1">
              <a:rPr lang="en-US" smtClean="0"/>
              <a:t>2/3/20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72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5C6E2-D044-C748-9C41-86C9B2F84EB9}" type="datetime1">
              <a:rPr lang="en-US" smtClean="0"/>
              <a:t>2/3/20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74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32BA-C166-AC45-9FCD-8BF0F43629D9}" type="datetime1">
              <a:rPr lang="en-US" smtClean="0"/>
              <a:t>2/3/20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45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591-4B92-A44B-A0EA-798E76AD0368}" type="datetime1">
              <a:rPr lang="en-US" smtClean="0"/>
              <a:t>2/3/20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04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F472-E17F-4B47-A44B-A2249FA27ED2}" type="datetime1">
              <a:rPr lang="en-US" smtClean="0"/>
              <a:t>2/3/20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5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FB9EE-CDF2-6F49-80F4-278D1604F10C}" type="datetime1">
              <a:rPr lang="en-US" smtClean="0"/>
              <a:t>2/3/20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60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E9894-F119-A64C-B7CB-D7CE860A73BE}" type="datetime1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44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0" r:id="rId1"/>
    <p:sldLayoutId id="2147484351" r:id="rId2"/>
    <p:sldLayoutId id="2147484352" r:id="rId3"/>
    <p:sldLayoutId id="2147484353" r:id="rId4"/>
    <p:sldLayoutId id="2147484354" r:id="rId5"/>
    <p:sldLayoutId id="2147484355" r:id="rId6"/>
    <p:sldLayoutId id="2147484356" r:id="rId7"/>
    <p:sldLayoutId id="2147484357" r:id="rId8"/>
    <p:sldLayoutId id="2147484358" r:id="rId9"/>
    <p:sldLayoutId id="2147484359" r:id="rId10"/>
    <p:sldLayoutId id="2147484360" r:id="rId11"/>
    <p:sldLayoutId id="2147484361" r:id="rId12"/>
    <p:sldLayoutId id="2147484362" r:id="rId13"/>
    <p:sldLayoutId id="2147484363" r:id="rId14"/>
    <p:sldLayoutId id="2147484364" r:id="rId15"/>
    <p:sldLayoutId id="2147484365" r:id="rId16"/>
    <p:sldLayoutId id="2147484366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noelcampos/padroes-projetos" TargetMode="External"/><Relationship Id="rId2" Type="http://schemas.openxmlformats.org/officeDocument/2006/relationships/hyperlink" Target="https://about.me/manoelcampo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archive/32713.pdf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martinfowler.com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j_laP9g_7jAhUUDrkGHbXNAMwQjB16BAgBEAM&amp;url=https%3A%2F%2Fgiphy.com%2Fexplore%2Fbehaviours&amp;psig=AOvVaw1Uk4j1ydnQkvLfUWoTRjKO&amp;ust=1565723302513764" TargetMode="External"/><Relationship Id="rId2" Type="http://schemas.openxmlformats.org/officeDocument/2006/relationships/hyperlink" Target="https://twistedsifter.com/category/angifs/page/6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hyperlink" Target="https://www.google.com/url?sa=i&amp;rct=j&amp;q=&amp;esrc=s&amp;source=images&amp;cd=&amp;cad=rja&amp;uact=8&amp;ved=2ahUKEwjUjYDUhP7jAhXHLLkGHSqVDDEQjB16BAgBEAM&amp;url=http%3A%2F%2Frishikeshllp.com%2Fpre-engineered_building.php&amp;psig=AOvVaw2jrlruCN_-enhNrqUDsG8v&amp;ust=1565723451789184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j_laP9g_7jAhUUDrkGHbXNAMwQjB16BAgBEAM&amp;url=https%3A%2F%2Fgiphy.com%2Fexplore%2Fbehaviours&amp;psig=AOvVaw1Uk4j1ydnQkvLfUWoTRjKO&amp;ust=1565723302513764" TargetMode="External"/><Relationship Id="rId2" Type="http://schemas.openxmlformats.org/officeDocument/2006/relationships/hyperlink" Target="https://twistedsifter.com/category/angifs/page/6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openxmlformats.org/officeDocument/2006/relationships/hyperlink" Target="https://www.google.com/url?sa=i&amp;rct=j&amp;q=&amp;esrc=s&amp;source=images&amp;cd=&amp;cad=rja&amp;uact=8&amp;ved=2ahUKEwjUjYDUhP7jAhXHLLkGHSqVDDEQjB16BAgBEAM&amp;url=http%3A%2F%2Frishikeshllp.com%2Fpre-engineered_building.php&amp;psig=AOvVaw2jrlruCN_-enhNrqUDsG8v&amp;ust=1565723451789184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j_laP9g_7jAhUUDrkGHbXNAMwQjB16BAgBEAM&amp;url=https%3A%2F%2Fgiphy.com%2Fexplore%2Fbehaviours&amp;psig=AOvVaw1Uk4j1ydnQkvLfUWoTRjKO&amp;ust=1565723302513764" TargetMode="External"/><Relationship Id="rId2" Type="http://schemas.openxmlformats.org/officeDocument/2006/relationships/hyperlink" Target="https://twistedsifter.com/category/angifs/page/6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hyperlink" Target="https://www.google.com/url?sa=i&amp;rct=j&amp;q=&amp;esrc=s&amp;source=images&amp;cd=&amp;cad=rja&amp;uact=8&amp;ved=2ahUKEwjUjYDUhP7jAhXHLLkGHSqVDDEQjB16BAgBEAM&amp;url=http%3A%2F%2Frishikeshllp.com%2Fpre-engineered_building.php&amp;psig=AOvVaw2jrlruCN_-enhNrqUDsG8v&amp;ust=1565723451789184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j_laP9g_7jAhUUDrkGHbXNAMwQjB16BAgBEAM&amp;url=https%3A%2F%2Fgiphy.com%2Fexplore%2Fbehaviours&amp;psig=AOvVaw1Uk4j1ydnQkvLfUWoTRjKO&amp;ust=1565723302513764" TargetMode="External"/><Relationship Id="rId7" Type="http://schemas.openxmlformats.org/officeDocument/2006/relationships/image" Target="../media/image15.jpg"/><Relationship Id="rId2" Type="http://schemas.openxmlformats.org/officeDocument/2006/relationships/hyperlink" Target="https://twistedsifter.com/category/angifs/page/6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hyperlink" Target="https://www.google.com/url?sa=i&amp;rct=j&amp;q=&amp;esrc=s&amp;source=images&amp;cd=&amp;cad=rja&amp;uact=8&amp;ved=2ahUKEwjUjYDUhP7jAhXHLLkGHSqVDDEQjB16BAgBEAM&amp;url=http%3A%2F%2Frishikeshllp.com%2Fpre-engineered_building.php&amp;psig=AOvVaw2jrlruCN_-enhNrqUDsG8v&amp;ust=1565723451789184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ftware_rot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ISS_principle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You_aren't_gonna_need_it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2fJwWB3arDA?feature=oembed" TargetMode="External"/><Relationship Id="rId4" Type="http://schemas.openxmlformats.org/officeDocument/2006/relationships/hyperlink" Target="https://youtu.be/2fJwWB3arDA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.br/books?isbn=8550811483" TargetMode="External"/><Relationship Id="rId2" Type="http://schemas.openxmlformats.org/officeDocument/2006/relationships/hyperlink" Target="https://books.google.com.br/books?id=VQaf_vOTDzM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ooks.google.com.br/books?isbn=0132760584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604E-CE5C-7247-BD42-31A194742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53533"/>
            <a:ext cx="12192000" cy="1085225"/>
          </a:xfrm>
        </p:spPr>
        <p:txBody>
          <a:bodyPr>
            <a:normAutofit/>
          </a:bodyPr>
          <a:lstStyle/>
          <a:p>
            <a:pPr algn="ctr"/>
            <a:r>
              <a:rPr lang="pt-BR" sz="4400" b="1" i="1" dirty="0"/>
              <a:t>Design </a:t>
            </a:r>
            <a:r>
              <a:rPr lang="pt-BR" sz="4400" b="1" i="1" dirty="0" err="1"/>
              <a:t>patterns</a:t>
            </a:r>
            <a:r>
              <a:rPr lang="pt-BR" sz="4400" b="1" i="1" dirty="0"/>
              <a:t>: Padrões de projetos</a:t>
            </a:r>
            <a:endParaRPr lang="pt-BR" sz="44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A2E7F-423D-5744-AF86-F01D8ABEA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6000" y="1999231"/>
            <a:ext cx="10490200" cy="1695753"/>
          </a:xfrm>
        </p:spPr>
        <p:txBody>
          <a:bodyPr>
            <a:noAutofit/>
          </a:bodyPr>
          <a:lstStyle/>
          <a:p>
            <a:pPr algn="ctr"/>
            <a:r>
              <a:rPr lang="pt-BR" sz="2400" b="1" dirty="0"/>
              <a:t>Prof. Me. Manoel Campos </a:t>
            </a:r>
            <a:br>
              <a:rPr lang="pt-BR" sz="2400" b="1" dirty="0"/>
            </a:br>
            <a:r>
              <a:rPr lang="pt-BR" sz="2400" b="1" dirty="0"/>
              <a:t>Instituto Federal de Educação do Tocantins (IFTO, Campus Palmas)</a:t>
            </a:r>
          </a:p>
          <a:p>
            <a:pPr algn="ctr"/>
            <a:r>
              <a:rPr lang="pt-BR" sz="2400" b="1" dirty="0">
                <a:hlinkClick r:id="rId2"/>
              </a:rPr>
              <a:t>https://about.me/manoelcampos</a:t>
            </a:r>
            <a:r>
              <a:rPr lang="pt-BR" sz="2400" b="1" dirty="0"/>
              <a:t> </a:t>
            </a:r>
          </a:p>
          <a:p>
            <a:pPr algn="ctr"/>
            <a:r>
              <a:rPr lang="pt-BR" sz="2400" b="1" dirty="0">
                <a:hlinkClick r:id="rId3"/>
              </a:rPr>
              <a:t>https://github.com/manoelcampos/padroes-projetos</a:t>
            </a:r>
            <a:r>
              <a:rPr lang="pt-BR" sz="2400" b="1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2C6BF-3ECD-1044-B3D9-D3799068A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</a:t>
            </a:fld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CD64544-CD3A-374B-B7D1-311BFCA7B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351" y="3866101"/>
            <a:ext cx="7077559" cy="108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8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68" y="2662988"/>
            <a:ext cx="10908264" cy="35709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“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Public</a:t>
            </a:r>
            <a:r>
              <a:rPr lang="pt-BR" sz="3600" b="1" i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 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APIs</a:t>
            </a:r>
            <a:r>
              <a:rPr lang="pt-BR" sz="3600" b="1" i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, 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like</a:t>
            </a:r>
            <a:r>
              <a:rPr lang="pt-BR" sz="3600" b="1" i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 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diamonds</a:t>
            </a:r>
            <a:r>
              <a:rPr lang="pt-BR" sz="3600" b="1" i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, are 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forever</a:t>
            </a: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”. </a:t>
            </a:r>
            <a:b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</a:b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Joshua </a:t>
            </a:r>
            <a:r>
              <a:rPr lang="pt-BR" sz="3600" b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Block</a:t>
            </a: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 em </a:t>
            </a: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  <a:hlinkClick r:id="rId3"/>
              </a:rPr>
              <a:t>How to Design a Good API and Why it Matters</a:t>
            </a: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.</a:t>
            </a:r>
            <a:endParaRPr lang="en-US" sz="3600" dirty="0">
              <a:hlinkClick r:id="rId3"/>
            </a:endParaRPr>
          </a:p>
          <a:p>
            <a:pPr marL="0" indent="0" algn="ctr">
              <a:buNone/>
            </a:pP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 (Autor do aclamado livro “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Effective</a:t>
            </a:r>
            <a:r>
              <a:rPr lang="pt-BR" sz="3600" b="1" i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 Java</a:t>
            </a: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”).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B2BF9-AF5A-2846-AD5E-9DC67F30E1BC}"/>
              </a:ext>
            </a:extLst>
          </p:cNvPr>
          <p:cNvSpPr txBox="1"/>
          <p:nvPr/>
        </p:nvSpPr>
        <p:spPr>
          <a:xfrm>
            <a:off x="2310063" y="6509037"/>
            <a:ext cx="72058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://nitro247.com/2016/06/08/are-you-also-taking-the-wrong-path-like-most-start-up-companies-are/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63FB39-3D43-A54E-AA2B-EF8F035D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991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6000"/>
            <a:lum/>
          </a:blip>
          <a:srcRect/>
          <a:stretch>
            <a:fillRect l="10000" t="-9000" r="10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68" y="1989918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1016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Modelagem requer teoria, prática e experiência</a:t>
            </a:r>
          </a:p>
          <a:p>
            <a:r>
              <a:rPr lang="pt-BR" sz="3200" b="1" dirty="0">
                <a:effectLst>
                  <a:outerShdw blurRad="1016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A modelagem pode mudar bastante até chegar a uma solução viável</a:t>
            </a:r>
          </a:p>
          <a:p>
            <a:r>
              <a:rPr lang="pt-BR" sz="3200" b="1" dirty="0">
                <a:effectLst>
                  <a:outerShdw blurRad="1016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A cada novo projeto aprende-se algo que é levado para projetos futuros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B2BF9-AF5A-2846-AD5E-9DC67F30E1BC}"/>
              </a:ext>
            </a:extLst>
          </p:cNvPr>
          <p:cNvSpPr txBox="1"/>
          <p:nvPr/>
        </p:nvSpPr>
        <p:spPr>
          <a:xfrm>
            <a:off x="2807365" y="6509037"/>
            <a:ext cx="62440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carpenterstrategytoolbox.com</a:t>
            </a:r>
            <a:r>
              <a:rPr lang="pt-BR" sz="1000" dirty="0"/>
              <a:t>/2012/07/23/</a:t>
            </a:r>
            <a:r>
              <a:rPr lang="pt-BR" sz="1000" dirty="0" err="1"/>
              <a:t>putting</a:t>
            </a:r>
            <a:r>
              <a:rPr lang="pt-BR" sz="1000" dirty="0"/>
              <a:t>-</a:t>
            </a:r>
            <a:r>
              <a:rPr lang="pt-BR" sz="1000" dirty="0" err="1"/>
              <a:t>together</a:t>
            </a:r>
            <a:r>
              <a:rPr lang="pt-BR" sz="1000" dirty="0"/>
              <a:t>-</a:t>
            </a:r>
            <a:r>
              <a:rPr lang="pt-BR" sz="1000" dirty="0" err="1"/>
              <a:t>the</a:t>
            </a:r>
            <a:r>
              <a:rPr lang="pt-BR" sz="1000" dirty="0"/>
              <a:t>-</a:t>
            </a:r>
            <a:r>
              <a:rPr lang="pt-BR" sz="1000" dirty="0" err="1"/>
              <a:t>strategy</a:t>
            </a:r>
            <a:r>
              <a:rPr lang="pt-BR" sz="1000" dirty="0"/>
              <a:t>-puzzle/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174765-D61E-1044-B886-0C8D4673C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243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935855-DB6B-594B-A66A-275E3540AEAC}"/>
              </a:ext>
            </a:extLst>
          </p:cNvPr>
          <p:cNvSpPr txBox="1"/>
          <p:nvPr/>
        </p:nvSpPr>
        <p:spPr>
          <a:xfrm>
            <a:off x="3754585" y="6606796"/>
            <a:ext cx="43957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dirty="0" err="1"/>
              <a:t>Finding</a:t>
            </a:r>
            <a:r>
              <a:rPr lang="pt-BR" sz="1000" dirty="0"/>
              <a:t> Nemo © 2003. Walt Disney Pictures &amp; </a:t>
            </a:r>
            <a:r>
              <a:rPr lang="pt-BR" sz="1000" dirty="0" err="1"/>
              <a:t>Pixar</a:t>
            </a:r>
            <a:r>
              <a:rPr lang="pt-BR" sz="1000" dirty="0"/>
              <a:t> </a:t>
            </a:r>
            <a:r>
              <a:rPr lang="pt-BR" sz="1000" dirty="0" err="1"/>
              <a:t>Animation</a:t>
            </a:r>
            <a:r>
              <a:rPr lang="pt-BR" sz="1000" dirty="0"/>
              <a:t> </a:t>
            </a:r>
            <a:r>
              <a:rPr lang="pt-BR" sz="1000" dirty="0" err="1"/>
              <a:t>Studios</a:t>
            </a:r>
            <a:endParaRPr lang="pt-BR" sz="1000" dirty="0"/>
          </a:p>
        </p:txBody>
      </p:sp>
      <p:pic>
        <p:nvPicPr>
          <p:cNvPr id="3" name="Online Media 2" descr="Now what - Finding Nemo.mov">
            <a:hlinkClick r:id="" action="ppaction://media"/>
            <a:extLst>
              <a:ext uri="{FF2B5EF4-FFF2-40B4-BE49-F238E27FC236}">
                <a16:creationId xmlns:a16="http://schemas.microsoft.com/office/drawing/2014/main" id="{40A13989-478E-2046-90F7-DDD502DB6A3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6056" y="1042737"/>
            <a:ext cx="9740280" cy="5526323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B8CFDF5-C5DC-594C-BED5-AD24E5425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42737"/>
          </a:xfrm>
        </p:spPr>
        <p:txBody>
          <a:bodyPr>
            <a:normAutofit/>
          </a:bodyPr>
          <a:lstStyle/>
          <a:p>
            <a:pPr algn="ctr"/>
            <a:r>
              <a:rPr lang="en-US" b="1" i="1" cap="none" dirty="0"/>
              <a:t>Now What ?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260364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80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 lnSpcReduction="10000"/>
          </a:bodyPr>
          <a:lstStyle/>
          <a:p>
            <a:r>
              <a:rPr lang="pt-BR" sz="3200" dirty="0"/>
              <a:t>Dessa experiência de vários desenvolvedores em modelar soluções para problemas rotineiros nasceram os padrões de projetos.</a:t>
            </a:r>
          </a:p>
          <a:p>
            <a:pPr marL="0" indent="0">
              <a:buNone/>
            </a:pPr>
            <a:endParaRPr lang="pt-BR" sz="3200" dirty="0"/>
          </a:p>
          <a:p>
            <a:pPr marL="0" indent="0" algn="ctr">
              <a:buNone/>
            </a:pPr>
            <a:r>
              <a:rPr lang="pt-BR" sz="3200" dirty="0"/>
              <a:t>“Um padrão de projeto representa a descrição de um problema e uma solução amplamente testada, que pode ser reutilizada inúmeras vezes, inclusive com modificações” [</a:t>
            </a:r>
            <a:r>
              <a:rPr lang="pt-BR" sz="3200" dirty="0" err="1"/>
              <a:t>GoF</a:t>
            </a:r>
            <a:r>
              <a:rPr lang="pt-BR" sz="3200" dirty="0"/>
              <a:t>].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Enfim os padrões de projetos </a:t>
            </a:r>
            <a:r>
              <a:rPr lang="pt-BR" b="1" dirty="0"/>
              <a:t>🙏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002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dirty="0"/>
              <a:t>É como uma receita de bolo..</a:t>
            </a:r>
          </a:p>
          <a:p>
            <a:r>
              <a:rPr lang="pt-BR" sz="3200" dirty="0"/>
              <a:t>não pra implementação de algoritmos...</a:t>
            </a:r>
          </a:p>
          <a:p>
            <a:r>
              <a:rPr lang="pt-BR" sz="3200" dirty="0"/>
              <a:t>mas pra modelar soluções orientadas a objetos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Enfim os padrões de projetos </a:t>
            </a:r>
            <a:r>
              <a:rPr lang="pt-BR" b="1" dirty="0"/>
              <a:t>🙏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557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1314915"/>
            <a:ext cx="10908264" cy="1697725"/>
          </a:xfrm>
        </p:spPr>
        <p:txBody>
          <a:bodyPr>
            <a:normAutofit/>
          </a:bodyPr>
          <a:lstStyle/>
          <a:p>
            <a:r>
              <a:rPr lang="pt-BR" sz="3200" dirty="0"/>
              <a:t>Popularizados na engenharia de software pelo livro “</a:t>
            </a:r>
            <a:r>
              <a:rPr lang="en-US" sz="3200" dirty="0" err="1"/>
              <a:t>Padrões</a:t>
            </a:r>
            <a:r>
              <a:rPr lang="en-US" sz="3200" dirty="0"/>
              <a:t> de </a:t>
            </a:r>
            <a:r>
              <a:rPr lang="en-US" sz="3200" dirty="0" err="1"/>
              <a:t>Projeto</a:t>
            </a:r>
            <a:r>
              <a:rPr lang="en-US" sz="3200" dirty="0"/>
              <a:t>: </a:t>
            </a:r>
            <a:r>
              <a:rPr lang="en-US" sz="3200" dirty="0" err="1"/>
              <a:t>Soluções</a:t>
            </a:r>
            <a:r>
              <a:rPr lang="en-US" sz="3200" dirty="0"/>
              <a:t> </a:t>
            </a:r>
            <a:r>
              <a:rPr lang="en-US" sz="3200" dirty="0" err="1"/>
              <a:t>reutilizáveis</a:t>
            </a:r>
            <a:r>
              <a:rPr lang="en-US" sz="3200" dirty="0"/>
              <a:t> de software </a:t>
            </a:r>
            <a:r>
              <a:rPr lang="en-US" sz="3200" dirty="0" err="1"/>
              <a:t>orientado</a:t>
            </a:r>
            <a:r>
              <a:rPr lang="en-US" sz="3200" dirty="0"/>
              <a:t> a </a:t>
            </a:r>
            <a:r>
              <a:rPr lang="en-US" sz="3200" dirty="0" err="1"/>
              <a:t>objetos</a:t>
            </a:r>
            <a:r>
              <a:rPr lang="en-US" sz="3200" dirty="0"/>
              <a:t>” (1994)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25E486-CDEA-4644-9F52-889BC7AE1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108" y="2310263"/>
            <a:ext cx="3616273" cy="454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4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6000"/>
            <a:lum/>
          </a:blip>
          <a:srcRect/>
          <a:stretch>
            <a:fillRect t="-2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7436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dirty="0"/>
              <a:t>Kent Beck: precursor do TDD e Extreme </a:t>
            </a:r>
            <a:r>
              <a:rPr lang="pt-BR" sz="3200" dirty="0" err="1"/>
              <a:t>Programming</a:t>
            </a:r>
            <a:r>
              <a:rPr lang="pt-BR" sz="3200" dirty="0"/>
              <a:t> (XP)</a:t>
            </a:r>
          </a:p>
          <a:p>
            <a:r>
              <a:rPr lang="pt-BR" sz="3200" dirty="0">
                <a:hlinkClick r:id="rId2"/>
              </a:rPr>
              <a:t>Martin Fowler</a:t>
            </a:r>
            <a:r>
              <a:rPr lang="pt-BR" sz="3200" dirty="0"/>
              <a:t>: popularizou e catalogou o processo de </a:t>
            </a:r>
            <a:r>
              <a:rPr lang="pt-BR" sz="3200" dirty="0" err="1"/>
              <a:t>Refactoring</a:t>
            </a:r>
            <a:endParaRPr lang="pt-BR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Outros autores importantes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087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/>
              <a:t>Nome</a:t>
            </a:r>
            <a:r>
              <a:rPr lang="pt-BR" sz="3200" dirty="0"/>
              <a:t> do padrão</a:t>
            </a:r>
          </a:p>
          <a:p>
            <a:r>
              <a:rPr lang="pt-BR" sz="3200" b="1" dirty="0"/>
              <a:t>Problema</a:t>
            </a:r>
            <a:r>
              <a:rPr lang="pt-BR" sz="3200" dirty="0"/>
              <a:t> que ele resolve</a:t>
            </a:r>
          </a:p>
          <a:p>
            <a:r>
              <a:rPr lang="pt-BR" sz="3200" b="1" dirty="0"/>
              <a:t>Modelagem</a:t>
            </a:r>
            <a:r>
              <a:rPr lang="pt-BR" sz="3200" dirty="0"/>
              <a:t> normalmente utilizada</a:t>
            </a:r>
          </a:p>
          <a:p>
            <a:r>
              <a:rPr lang="pt-BR" sz="3200" b="1" dirty="0"/>
              <a:t>Prós e contras</a:t>
            </a:r>
            <a:r>
              <a:rPr lang="pt-BR" sz="3200" dirty="0"/>
              <a:t>: usados para tomada de decisão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que deve-se saber sobre um padrão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338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dirty="0"/>
              <a:t>Possível maior números de classes a implementar.</a:t>
            </a:r>
          </a:p>
          <a:p>
            <a:r>
              <a:rPr lang="pt-BR" sz="3200" dirty="0"/>
              <a:t>Isso leva a maior número de objetos em memória</a:t>
            </a:r>
          </a:p>
          <a:p>
            <a:r>
              <a:rPr lang="pt-BR" sz="3200" dirty="0"/>
              <a:t>Normalmente isso não é um problema...</a:t>
            </a:r>
          </a:p>
          <a:p>
            <a:r>
              <a:rPr lang="pt-BR" sz="3200" dirty="0"/>
              <a:t>a não ser que precise instanciar o padrão inúmeras vezes...</a:t>
            </a:r>
          </a:p>
          <a:p>
            <a:r>
              <a:rPr lang="pt-BR" sz="3200" dirty="0"/>
              <a:t>como quando tem-se uma grande quantidade de dados a serem processados.</a:t>
            </a:r>
          </a:p>
          <a:p>
            <a:endParaRPr lang="pt-BR" sz="3200" dirty="0"/>
          </a:p>
          <a:p>
            <a:endParaRPr lang="pt-BR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Exemplos de pontos negativos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6891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dirty="0"/>
              <a:t>Vamos partir de algumas suposições... 🤔</a:t>
            </a:r>
          </a:p>
          <a:p>
            <a:r>
              <a:rPr lang="pt-BR" sz="3200" dirty="0"/>
              <a:t>Programação não é fácil, por isso os alunos não têm interesse. 😒</a:t>
            </a:r>
          </a:p>
          <a:p>
            <a:r>
              <a:rPr lang="pt-BR" sz="3200" dirty="0"/>
              <a:t>Por outro lado, modelagem de sistemas é mais fácil de absorver, mas é chato e os alunos não tem interesse. 🤷🏽‍♂️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2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uiExpand="1" build="p"/>
      <p:bldP spid="3" grpId="2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15860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Categorização (</a:t>
            </a:r>
            <a:r>
              <a:rPr lang="pt-BR" b="1" i="1" dirty="0" err="1"/>
              <a:t>g</a:t>
            </a:r>
            <a:r>
              <a:rPr lang="pt-BR" b="1" i="1" cap="none" dirty="0" err="1"/>
              <a:t>o</a:t>
            </a:r>
            <a:r>
              <a:rPr lang="pt-BR" b="1" i="1" dirty="0" err="1"/>
              <a:t>f</a:t>
            </a:r>
            <a:r>
              <a:rPr lang="pt-BR" b="1" i="1" dirty="0"/>
              <a:t>)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499B23-F4D6-5C4E-8962-7F700FE51262}"/>
              </a:ext>
            </a:extLst>
          </p:cNvPr>
          <p:cNvSpPr txBox="1"/>
          <p:nvPr/>
        </p:nvSpPr>
        <p:spPr>
          <a:xfrm>
            <a:off x="945269" y="6549769"/>
            <a:ext cx="102270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Imagens:   </a:t>
            </a:r>
            <a:r>
              <a:rPr lang="en-US" sz="1000" u="sng" dirty="0">
                <a:hlinkClick r:id="rId2"/>
              </a:rPr>
              <a:t>twistedsifter.com</a:t>
            </a:r>
            <a:r>
              <a:rPr lang="en-US" sz="1000" dirty="0"/>
              <a:t> / </a:t>
            </a:r>
            <a:r>
              <a:rPr lang="en-US" sz="1000" u="sng" dirty="0">
                <a:hlinkClick r:id="rId3"/>
              </a:rPr>
              <a:t>giphy.com</a:t>
            </a:r>
            <a:r>
              <a:rPr lang="en-US" sz="1000" dirty="0"/>
              <a:t> / </a:t>
            </a:r>
            <a:r>
              <a:rPr lang="en-US" sz="1000" u="sng" dirty="0">
                <a:hlinkClick r:id="rId4"/>
              </a:rPr>
              <a:t>Rishikesh Structural Solution</a:t>
            </a:r>
            <a:endParaRPr lang="en-US" sz="1000" dirty="0">
              <a:hlinkClick r:id="rId4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8E24CC-3E02-CE40-A0DA-848CECB66A89}"/>
              </a:ext>
            </a:extLst>
          </p:cNvPr>
          <p:cNvGrpSpPr/>
          <p:nvPr/>
        </p:nvGrpSpPr>
        <p:grpSpPr>
          <a:xfrm>
            <a:off x="424673" y="1514659"/>
            <a:ext cx="3175000" cy="2552015"/>
            <a:chOff x="158673" y="2495550"/>
            <a:chExt cx="3175000" cy="2552015"/>
          </a:xfrm>
        </p:grpSpPr>
        <p:pic>
          <p:nvPicPr>
            <p:cNvPr id="8" name="Picture 7" descr="A close up of a machine&#10;&#10;Description automatically generated">
              <a:extLst>
                <a:ext uri="{FF2B5EF4-FFF2-40B4-BE49-F238E27FC236}">
                  <a16:creationId xmlns:a16="http://schemas.microsoft.com/office/drawing/2014/main" id="{2668EF63-7E5F-774C-8365-BF6AE5153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673" y="2495550"/>
              <a:ext cx="3175000" cy="18669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77C6C3-8C22-FB4D-AEFA-349F54B4540F}"/>
                </a:ext>
              </a:extLst>
            </p:cNvPr>
            <p:cNvSpPr txBox="1"/>
            <p:nvPr/>
          </p:nvSpPr>
          <p:spPr>
            <a:xfrm>
              <a:off x="393879" y="4401234"/>
              <a:ext cx="27045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 err="1"/>
                <a:t>Criacionais</a:t>
              </a:r>
              <a:endParaRPr lang="pt-BR" sz="3600" b="1" dirty="0"/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CA8E4DB-382C-A348-8E53-8A6C9F621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23" y="4151185"/>
            <a:ext cx="11728527" cy="2398583"/>
          </a:xfrm>
        </p:spPr>
        <p:txBody>
          <a:bodyPr>
            <a:normAutofit lnSpcReduction="10000"/>
          </a:bodyPr>
          <a:lstStyle/>
          <a:p>
            <a:r>
              <a:rPr lang="pt-BR" sz="3200" dirty="0"/>
              <a:t>Instancia objetos, desacoplando o cliente</a:t>
            </a:r>
            <a:r>
              <a:rPr lang="pt-BR" sz="3200" baseline="30000" dirty="0"/>
              <a:t>1</a:t>
            </a:r>
            <a:r>
              <a:rPr lang="pt-BR" sz="3200" dirty="0"/>
              <a:t> da forma como determinados objetos são instanciados.</a:t>
            </a:r>
          </a:p>
          <a:p>
            <a:r>
              <a:rPr lang="pt-BR" sz="3200" dirty="0"/>
              <a:t>Usado, e.g., quando o processo de instanciação é complexo</a:t>
            </a:r>
          </a:p>
          <a:p>
            <a:pPr marL="0" indent="0">
              <a:buNone/>
            </a:pPr>
            <a:endParaRPr lang="pt-BR" sz="1000" dirty="0"/>
          </a:p>
          <a:p>
            <a:pPr marL="0" indent="0" algn="ctr">
              <a:buNone/>
            </a:pPr>
            <a:r>
              <a:rPr lang="pt-BR" sz="1600" baseline="30000" dirty="0"/>
              <a:t>1</a:t>
            </a:r>
            <a:r>
              <a:rPr lang="pt-BR" sz="1600" dirty="0"/>
              <a:t>Classe que utiliza outra classe. Quando classe A usa </a:t>
            </a:r>
            <a:r>
              <a:rPr lang="pt-BR" sz="1600" dirty="0" err="1"/>
              <a:t>B</a:t>
            </a:r>
            <a:r>
              <a:rPr lang="pt-BR" sz="1600" dirty="0"/>
              <a:t>, A é cliente de B.</a:t>
            </a:r>
          </a:p>
        </p:txBody>
      </p:sp>
    </p:spTree>
    <p:extLst>
      <p:ext uri="{BB962C8B-B14F-4D97-AF65-F5344CB8AC3E}">
        <p14:creationId xmlns:p14="http://schemas.microsoft.com/office/powerpoint/2010/main" val="96119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15860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Categorização (</a:t>
            </a:r>
            <a:r>
              <a:rPr lang="pt-BR" b="1" i="1" dirty="0" err="1"/>
              <a:t>g</a:t>
            </a:r>
            <a:r>
              <a:rPr lang="pt-BR" b="1" i="1" cap="none" dirty="0" err="1"/>
              <a:t>o</a:t>
            </a:r>
            <a:r>
              <a:rPr lang="pt-BR" b="1" i="1" dirty="0" err="1"/>
              <a:t>f</a:t>
            </a:r>
            <a:r>
              <a:rPr lang="pt-BR" b="1" i="1" dirty="0"/>
              <a:t>)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499B23-F4D6-5C4E-8962-7F700FE51262}"/>
              </a:ext>
            </a:extLst>
          </p:cNvPr>
          <p:cNvSpPr txBox="1"/>
          <p:nvPr/>
        </p:nvSpPr>
        <p:spPr>
          <a:xfrm>
            <a:off x="945269" y="6549769"/>
            <a:ext cx="102270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Imagens:   </a:t>
            </a:r>
            <a:r>
              <a:rPr lang="en-US" sz="1000" u="sng" dirty="0">
                <a:hlinkClick r:id="rId2"/>
              </a:rPr>
              <a:t>twistedsifter.com</a:t>
            </a:r>
            <a:r>
              <a:rPr lang="en-US" sz="1000" dirty="0"/>
              <a:t> / </a:t>
            </a:r>
            <a:r>
              <a:rPr lang="en-US" sz="1000" u="sng" dirty="0">
                <a:hlinkClick r:id="rId3"/>
              </a:rPr>
              <a:t>giphy.com</a:t>
            </a:r>
            <a:r>
              <a:rPr lang="en-US" sz="1000" dirty="0"/>
              <a:t> / </a:t>
            </a:r>
            <a:r>
              <a:rPr lang="en-US" sz="1000" u="sng" dirty="0">
                <a:hlinkClick r:id="rId4"/>
              </a:rPr>
              <a:t>Rishikesh Structural Solution</a:t>
            </a:r>
            <a:endParaRPr lang="en-US" sz="1000" dirty="0">
              <a:hlinkClick r:id="rId4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A709032-8239-EF41-BAC0-5BB37FF916A5}"/>
              </a:ext>
            </a:extLst>
          </p:cNvPr>
          <p:cNvGrpSpPr/>
          <p:nvPr/>
        </p:nvGrpSpPr>
        <p:grpSpPr>
          <a:xfrm>
            <a:off x="4080523" y="1514659"/>
            <a:ext cx="4227440" cy="2552015"/>
            <a:chOff x="3814523" y="2495550"/>
            <a:chExt cx="4227440" cy="2552015"/>
          </a:xfrm>
        </p:grpSpPr>
        <p:pic>
          <p:nvPicPr>
            <p:cNvPr id="12" name="Picture 11" descr="A picture containing indoor, wall, cabinet&#10;&#10;Description automatically generated">
              <a:extLst>
                <a:ext uri="{FF2B5EF4-FFF2-40B4-BE49-F238E27FC236}">
                  <a16:creationId xmlns:a16="http://schemas.microsoft.com/office/drawing/2014/main" id="{1EE05C17-110A-0542-8D27-1FE087977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68773" y="2495550"/>
              <a:ext cx="3318933" cy="18669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86FFD3-56E4-7948-8288-BCCB884633C5}"/>
                </a:ext>
              </a:extLst>
            </p:cNvPr>
            <p:cNvSpPr txBox="1"/>
            <p:nvPr/>
          </p:nvSpPr>
          <p:spPr>
            <a:xfrm>
              <a:off x="3814523" y="4401234"/>
              <a:ext cx="42274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/>
                <a:t>Comportamentais</a:t>
              </a:r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CA8E4DB-382C-A348-8E53-8A6C9F621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23" y="4151185"/>
            <a:ext cx="11728527" cy="2398583"/>
          </a:xfrm>
        </p:spPr>
        <p:txBody>
          <a:bodyPr>
            <a:normAutofit lnSpcReduction="10000"/>
          </a:bodyPr>
          <a:lstStyle/>
          <a:p>
            <a:r>
              <a:rPr lang="pt-BR" sz="3200" dirty="0"/>
              <a:t>Definem como classes interagem e distribuem responsabilidades</a:t>
            </a:r>
          </a:p>
          <a:p>
            <a:r>
              <a:rPr lang="pt-BR" sz="3200" dirty="0"/>
              <a:t>Aderem ao </a:t>
            </a:r>
            <a:r>
              <a:rPr lang="pt-BR" sz="3200" i="1" dirty="0"/>
              <a:t>Single </a:t>
            </a:r>
            <a:r>
              <a:rPr lang="pt-BR" sz="3200" i="1" dirty="0" err="1"/>
              <a:t>Responsibility</a:t>
            </a:r>
            <a:r>
              <a:rPr lang="pt-BR" sz="3200" i="1" dirty="0"/>
              <a:t> </a:t>
            </a:r>
            <a:r>
              <a:rPr lang="pt-BR" sz="3200" i="1" dirty="0" err="1"/>
              <a:t>Principle</a:t>
            </a:r>
            <a:r>
              <a:rPr lang="pt-BR" sz="3200" dirty="0"/>
              <a:t> (SRP): Princípio da Responsabilidade Única</a:t>
            </a:r>
            <a:endParaRPr lang="pt-BR" sz="1600" dirty="0"/>
          </a:p>
          <a:p>
            <a:r>
              <a:rPr lang="pt-BR" sz="3200" b="1" dirty="0"/>
              <a:t>S</a:t>
            </a:r>
            <a:r>
              <a:rPr lang="pt-BR" sz="3200" dirty="0"/>
              <a:t>RP é um dos 5 princípios </a:t>
            </a:r>
            <a:r>
              <a:rPr lang="pt-BR" sz="3200" b="1" dirty="0"/>
              <a:t>S</a:t>
            </a:r>
            <a:r>
              <a:rPr lang="pt-BR" sz="3200" dirty="0"/>
              <a:t>OLID. </a:t>
            </a:r>
            <a:r>
              <a:rPr lang="en-US" sz="3200" dirty="0"/>
              <a:t>[ASDPPP]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4747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15860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Categorização (</a:t>
            </a:r>
            <a:r>
              <a:rPr lang="pt-BR" b="1" i="1" dirty="0" err="1"/>
              <a:t>g</a:t>
            </a:r>
            <a:r>
              <a:rPr lang="pt-BR" b="1" i="1" cap="none" dirty="0" err="1"/>
              <a:t>o</a:t>
            </a:r>
            <a:r>
              <a:rPr lang="pt-BR" b="1" i="1" dirty="0" err="1"/>
              <a:t>f</a:t>
            </a:r>
            <a:r>
              <a:rPr lang="pt-BR" b="1" i="1" dirty="0"/>
              <a:t>)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499B23-F4D6-5C4E-8962-7F700FE51262}"/>
              </a:ext>
            </a:extLst>
          </p:cNvPr>
          <p:cNvSpPr txBox="1"/>
          <p:nvPr/>
        </p:nvSpPr>
        <p:spPr>
          <a:xfrm>
            <a:off x="945269" y="6549769"/>
            <a:ext cx="102270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Imagens:   </a:t>
            </a:r>
            <a:r>
              <a:rPr lang="en-US" sz="1000" u="sng" dirty="0">
                <a:hlinkClick r:id="rId2"/>
              </a:rPr>
              <a:t>twistedsifter.com</a:t>
            </a:r>
            <a:r>
              <a:rPr lang="en-US" sz="1000" dirty="0"/>
              <a:t> / </a:t>
            </a:r>
            <a:r>
              <a:rPr lang="en-US" sz="1000" u="sng" dirty="0">
                <a:hlinkClick r:id="rId3"/>
              </a:rPr>
              <a:t>giphy.com</a:t>
            </a:r>
            <a:r>
              <a:rPr lang="en-US" sz="1000" dirty="0"/>
              <a:t> / </a:t>
            </a:r>
            <a:r>
              <a:rPr lang="en-US" sz="1000" u="sng" dirty="0">
                <a:hlinkClick r:id="rId4"/>
              </a:rPr>
              <a:t>Rishikesh Structural Solution</a:t>
            </a:r>
            <a:endParaRPr lang="en-US" sz="1000" dirty="0">
              <a:hlinkClick r:id="rId4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C10BCBF-7D22-BE45-8B88-06B8D81255B4}"/>
              </a:ext>
            </a:extLst>
          </p:cNvPr>
          <p:cNvGrpSpPr/>
          <p:nvPr/>
        </p:nvGrpSpPr>
        <p:grpSpPr>
          <a:xfrm>
            <a:off x="8951448" y="1514659"/>
            <a:ext cx="2740962" cy="2552015"/>
            <a:chOff x="8685448" y="2495550"/>
            <a:chExt cx="2740962" cy="255201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5BFE392-02DD-6D46-86B2-F7B241C05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8685448" y="2495550"/>
              <a:ext cx="2740962" cy="18669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657A5A-13F8-8E4A-B347-7EACA7C9DE8A}"/>
                </a:ext>
              </a:extLst>
            </p:cNvPr>
            <p:cNvSpPr txBox="1"/>
            <p:nvPr/>
          </p:nvSpPr>
          <p:spPr>
            <a:xfrm>
              <a:off x="8869554" y="4401234"/>
              <a:ext cx="23727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/>
                <a:t>Estruturais</a:t>
              </a:r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CA8E4DB-382C-A348-8E53-8A6C9F621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23" y="1668091"/>
            <a:ext cx="11728527" cy="4881678"/>
          </a:xfrm>
        </p:spPr>
        <p:txBody>
          <a:bodyPr>
            <a:normAutofit/>
          </a:bodyPr>
          <a:lstStyle/>
          <a:p>
            <a:r>
              <a:rPr lang="pt-BR" sz="3000" dirty="0"/>
              <a:t>Definem estruturas que facilitam a utilização </a:t>
            </a:r>
            <a:br>
              <a:rPr lang="pt-BR" sz="3000" dirty="0"/>
            </a:br>
            <a:r>
              <a:rPr lang="pt-BR" sz="3000" dirty="0"/>
              <a:t>de determinadas classes e a extensão de </a:t>
            </a:r>
            <a:br>
              <a:rPr lang="pt-BR" sz="3000" dirty="0"/>
            </a:br>
            <a:r>
              <a:rPr lang="pt-BR" sz="3000" dirty="0"/>
              <a:t>forma independente</a:t>
            </a:r>
          </a:p>
          <a:p>
            <a:r>
              <a:rPr lang="pt-BR" sz="3000" dirty="0"/>
              <a:t>Conjunto de classes representando </a:t>
            </a:r>
            <a:br>
              <a:rPr lang="pt-BR" sz="3000" dirty="0"/>
            </a:br>
            <a:r>
              <a:rPr lang="pt-BR" sz="3000" dirty="0"/>
              <a:t>uma estrutura</a:t>
            </a:r>
          </a:p>
          <a:p>
            <a:r>
              <a:rPr lang="pt-BR" sz="3000" dirty="0"/>
              <a:t>Esconde a complexidade de interação </a:t>
            </a:r>
            <a:br>
              <a:rPr lang="pt-BR" sz="3000" dirty="0"/>
            </a:br>
            <a:r>
              <a:rPr lang="pt-BR" sz="3000" dirty="0"/>
              <a:t>com certas classes</a:t>
            </a:r>
          </a:p>
        </p:txBody>
      </p:sp>
    </p:spTree>
    <p:extLst>
      <p:ext uri="{BB962C8B-B14F-4D97-AF65-F5344CB8AC3E}">
        <p14:creationId xmlns:p14="http://schemas.microsoft.com/office/powerpoint/2010/main" val="20870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15860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Categorização (</a:t>
            </a:r>
            <a:r>
              <a:rPr lang="pt-BR" b="1" i="1" dirty="0" err="1"/>
              <a:t>g</a:t>
            </a:r>
            <a:r>
              <a:rPr lang="pt-BR" b="1" i="1" cap="none" dirty="0" err="1"/>
              <a:t>o</a:t>
            </a:r>
            <a:r>
              <a:rPr lang="pt-BR" b="1" i="1" dirty="0" err="1"/>
              <a:t>f</a:t>
            </a:r>
            <a:r>
              <a:rPr lang="pt-BR" b="1" i="1" dirty="0"/>
              <a:t>)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499B23-F4D6-5C4E-8962-7F700FE51262}"/>
              </a:ext>
            </a:extLst>
          </p:cNvPr>
          <p:cNvSpPr txBox="1"/>
          <p:nvPr/>
        </p:nvSpPr>
        <p:spPr>
          <a:xfrm>
            <a:off x="945269" y="6549769"/>
            <a:ext cx="102270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Imagens:   </a:t>
            </a:r>
            <a:r>
              <a:rPr lang="en-US" sz="1000" u="sng" dirty="0">
                <a:hlinkClick r:id="rId2"/>
              </a:rPr>
              <a:t>twistedsifter.com</a:t>
            </a:r>
            <a:r>
              <a:rPr lang="en-US" sz="1000" dirty="0"/>
              <a:t> / </a:t>
            </a:r>
            <a:r>
              <a:rPr lang="en-US" sz="1000" u="sng" dirty="0">
                <a:hlinkClick r:id="rId3"/>
              </a:rPr>
              <a:t>giphy.com</a:t>
            </a:r>
            <a:r>
              <a:rPr lang="en-US" sz="1000" dirty="0"/>
              <a:t> / </a:t>
            </a:r>
            <a:r>
              <a:rPr lang="en-US" sz="1000" u="sng" dirty="0">
                <a:hlinkClick r:id="rId4"/>
              </a:rPr>
              <a:t>Rishikesh Structural Solution</a:t>
            </a:r>
            <a:endParaRPr lang="en-US" sz="1000" dirty="0">
              <a:hlinkClick r:id="rId4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8E24CC-3E02-CE40-A0DA-848CECB66A89}"/>
              </a:ext>
            </a:extLst>
          </p:cNvPr>
          <p:cNvGrpSpPr/>
          <p:nvPr/>
        </p:nvGrpSpPr>
        <p:grpSpPr>
          <a:xfrm>
            <a:off x="424673" y="2477185"/>
            <a:ext cx="3175000" cy="2552015"/>
            <a:chOff x="158673" y="2495550"/>
            <a:chExt cx="3175000" cy="2552015"/>
          </a:xfrm>
        </p:grpSpPr>
        <p:pic>
          <p:nvPicPr>
            <p:cNvPr id="8" name="Picture 7" descr="A close up of a machine&#10;&#10;Description automatically generated">
              <a:extLst>
                <a:ext uri="{FF2B5EF4-FFF2-40B4-BE49-F238E27FC236}">
                  <a16:creationId xmlns:a16="http://schemas.microsoft.com/office/drawing/2014/main" id="{2668EF63-7E5F-774C-8365-BF6AE5153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673" y="2495550"/>
              <a:ext cx="3175000" cy="18669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77C6C3-8C22-FB4D-AEFA-349F54B4540F}"/>
                </a:ext>
              </a:extLst>
            </p:cNvPr>
            <p:cNvSpPr txBox="1"/>
            <p:nvPr/>
          </p:nvSpPr>
          <p:spPr>
            <a:xfrm>
              <a:off x="393879" y="4401234"/>
              <a:ext cx="27045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 err="1"/>
                <a:t>Criacionais</a:t>
              </a:r>
              <a:endParaRPr lang="pt-BR" sz="3600" b="1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A709032-8239-EF41-BAC0-5BB37FF916A5}"/>
              </a:ext>
            </a:extLst>
          </p:cNvPr>
          <p:cNvGrpSpPr/>
          <p:nvPr/>
        </p:nvGrpSpPr>
        <p:grpSpPr>
          <a:xfrm>
            <a:off x="4080523" y="2477185"/>
            <a:ext cx="4227440" cy="2552015"/>
            <a:chOff x="3814523" y="2495550"/>
            <a:chExt cx="4227440" cy="2552015"/>
          </a:xfrm>
        </p:grpSpPr>
        <p:pic>
          <p:nvPicPr>
            <p:cNvPr id="12" name="Picture 11" descr="A picture containing indoor, wall, cabinet&#10;&#10;Description automatically generated">
              <a:extLst>
                <a:ext uri="{FF2B5EF4-FFF2-40B4-BE49-F238E27FC236}">
                  <a16:creationId xmlns:a16="http://schemas.microsoft.com/office/drawing/2014/main" id="{1EE05C17-110A-0542-8D27-1FE087977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68773" y="2495550"/>
              <a:ext cx="3318933" cy="18669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86FFD3-56E4-7948-8288-BCCB884633C5}"/>
                </a:ext>
              </a:extLst>
            </p:cNvPr>
            <p:cNvSpPr txBox="1"/>
            <p:nvPr/>
          </p:nvSpPr>
          <p:spPr>
            <a:xfrm>
              <a:off x="3814523" y="4401234"/>
              <a:ext cx="42274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/>
                <a:t>Comportamentais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C10BCBF-7D22-BE45-8B88-06B8D81255B4}"/>
              </a:ext>
            </a:extLst>
          </p:cNvPr>
          <p:cNvGrpSpPr/>
          <p:nvPr/>
        </p:nvGrpSpPr>
        <p:grpSpPr>
          <a:xfrm>
            <a:off x="8951448" y="2477185"/>
            <a:ext cx="2740962" cy="2552015"/>
            <a:chOff x="8685448" y="2495550"/>
            <a:chExt cx="2740962" cy="255201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5BFE392-02DD-6D46-86B2-F7B241C05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8685448" y="2495550"/>
              <a:ext cx="2740962" cy="18669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657A5A-13F8-8E4A-B347-7EACA7C9DE8A}"/>
                </a:ext>
              </a:extLst>
            </p:cNvPr>
            <p:cNvSpPr txBox="1"/>
            <p:nvPr/>
          </p:nvSpPr>
          <p:spPr>
            <a:xfrm>
              <a:off x="8869554" y="4401234"/>
              <a:ext cx="23727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/>
                <a:t>Estruturais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715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15860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Categorização (</a:t>
            </a:r>
            <a:r>
              <a:rPr lang="pt-BR" b="1" i="1" dirty="0" err="1"/>
              <a:t>g</a:t>
            </a:r>
            <a:r>
              <a:rPr lang="pt-BR" b="1" i="1" cap="none" dirty="0" err="1"/>
              <a:t>o</a:t>
            </a:r>
            <a:r>
              <a:rPr lang="pt-BR" b="1" i="1" dirty="0" err="1"/>
              <a:t>f</a:t>
            </a:r>
            <a:r>
              <a:rPr lang="pt-BR" b="1" i="1" dirty="0"/>
              <a:t>)</a:t>
            </a:r>
            <a:endParaRPr lang="pt-BR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CA8E4DB-382C-A348-8E53-8A6C9F621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23" y="1860885"/>
            <a:ext cx="11728527" cy="4688884"/>
          </a:xfrm>
        </p:spPr>
        <p:txBody>
          <a:bodyPr>
            <a:normAutofit/>
          </a:bodyPr>
          <a:lstStyle/>
          <a:p>
            <a:r>
              <a:rPr lang="pt-BR" sz="3200" dirty="0"/>
              <a:t>Em geral, a utilização destes padrões visa facilitar a organização e evolução do projeto, principalmente porque:</a:t>
            </a:r>
          </a:p>
          <a:p>
            <a:pPr marL="0" indent="0">
              <a:buNone/>
            </a:pPr>
            <a:endParaRPr lang="pt-BR" sz="3200" dirty="0"/>
          </a:p>
          <a:p>
            <a:pPr marL="0" indent="0" algn="ctr">
              <a:buNone/>
            </a:pPr>
            <a:r>
              <a:rPr lang="pt-BR" sz="3200" dirty="0"/>
              <a:t>”A única constante em desenvolvimento de software é a mudança”*</a:t>
            </a:r>
          </a:p>
          <a:p>
            <a:pPr marL="0" indent="0" algn="ctr">
              <a:buNone/>
            </a:pPr>
            <a:endParaRPr lang="pt-BR" sz="3200" dirty="0"/>
          </a:p>
          <a:p>
            <a:pPr marL="0" indent="0" algn="ctr">
              <a:buNone/>
            </a:pPr>
            <a:r>
              <a:rPr lang="pt-BR" sz="1800" i="1" dirty="0"/>
              <a:t>*Frase original do filósofo grego </a:t>
            </a:r>
            <a:r>
              <a:rPr lang="pt-BR" sz="1800" i="1" dirty="0" err="1"/>
              <a:t>Heraclitus</a:t>
            </a:r>
            <a:r>
              <a:rPr lang="pt-BR" sz="1800" i="1" dirty="0"/>
              <a:t>, adotada pela comunidade de desenvolvimento ágil de software. [FRS]</a:t>
            </a:r>
          </a:p>
        </p:txBody>
      </p:sp>
    </p:spTree>
    <p:extLst>
      <p:ext uri="{BB962C8B-B14F-4D97-AF65-F5344CB8AC3E}">
        <p14:creationId xmlns:p14="http://schemas.microsoft.com/office/powerpoint/2010/main" val="144421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Soluções que muitas vezes podem ser usadas diretamente, sem modificações</a:t>
            </a:r>
          </a:p>
          <a:p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Fornecem um vocabulário comum para desenvolvedores, facilitando comunicação e leitura de código</a:t>
            </a:r>
          </a:p>
          <a:p>
            <a:r>
              <a:rPr lang="pt-BR" sz="3200" b="1" dirty="0" err="1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Factory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pt-BR" sz="3200" b="1" dirty="0" err="1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Singleton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pt-BR" sz="3200" b="1" dirty="0" err="1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Adapter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pt-BR" sz="3200" b="1" dirty="0" err="1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etc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: iniciados em padrões já sabem do que estamos falando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Alguns benefícios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551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É essencial conhecer se você pretende atuar como engenheiro de software</a:t>
            </a:r>
          </a:p>
          <a:p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Usar na construção de bibliotecas, </a:t>
            </a:r>
            <a:r>
              <a:rPr lang="pt-BR" sz="3200" b="1" dirty="0" err="1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APIs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, frameworks, </a:t>
            </a:r>
            <a:r>
              <a:rPr lang="pt-BR" sz="3200" b="1" dirty="0" err="1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etc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, torna o projeto melhor estruturado ...</a:t>
            </a:r>
          </a:p>
          <a:p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facilita o uso e adoção 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Alguns benefícios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7982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 lnSpcReduction="10000"/>
          </a:bodyPr>
          <a:lstStyle/>
          <a:p>
            <a:r>
              <a:rPr lang="pt-BR" sz="3200" b="1" dirty="0" err="1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vc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entenderá melhor seu código e de outros projetos ...</a:t>
            </a:r>
          </a:p>
          <a:p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poderá contribuir pra comunidade Open </a:t>
            </a:r>
            <a:r>
              <a:rPr lang="pt-BR" sz="3200" b="1" dirty="0" err="1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Source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e ganhar experiência</a:t>
            </a:r>
          </a:p>
          <a:p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facilita a manutenção e evolução do código</a:t>
            </a:r>
          </a:p>
          <a:p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juntos com os inúmeros princípios de engenharia, é uma forma de evitar 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  <a:hlinkClick r:id="rId3"/>
              </a:rPr>
              <a:t>Apodrecimento do Código (formalmente Erosão de Software)</a:t>
            </a:r>
            <a:endParaRPr lang="pt-BR" sz="3200" b="1" dirty="0">
              <a:solidFill>
                <a:schemeClr val="bg1"/>
              </a:solidFill>
              <a:effectLst>
                <a:outerShdw blurRad="4953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Alguns benefícios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618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l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3355773"/>
            <a:ext cx="10908264" cy="7340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44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Mas...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57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l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1743744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Identificar a aplicação de design </a:t>
            </a:r>
            <a:r>
              <a:rPr lang="pt-BR" sz="3200" b="1" dirty="0" err="1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patterns</a:t>
            </a:r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 requer prática</a:t>
            </a:r>
          </a:p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Implementar e usar corretamente também</a:t>
            </a:r>
          </a:p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Não é porque existe um padrão pra um problema, que obrigatoriamente  deve ser usado</a:t>
            </a:r>
          </a:p>
          <a:p>
            <a:endParaRPr lang="pt-BR" sz="3200" b="1" dirty="0">
              <a:effectLst>
                <a:outerShdw blurRad="393700" dist="38100" dir="5400000" algn="t" rotWithShape="0">
                  <a:schemeClr val="tx1">
                    <a:alpha val="40000"/>
                  </a:schemeClr>
                </a:outerShdw>
              </a:effectLst>
            </a:endParaRPr>
          </a:p>
          <a:p>
            <a:endParaRPr lang="pt-BR" sz="3200" b="1" dirty="0">
              <a:effectLst>
                <a:outerShdw blurRad="393700" dist="38100" dir="5400000" algn="t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2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9" y="2036067"/>
            <a:ext cx="10908264" cy="1392933"/>
          </a:xfrm>
        </p:spPr>
        <p:txBody>
          <a:bodyPr>
            <a:normAutofit lnSpcReduction="10000"/>
          </a:bodyPr>
          <a:lstStyle/>
          <a:p>
            <a:r>
              <a:rPr lang="pt-BR" sz="3200" dirty="0"/>
              <a:t>Desenhar diagramas UML pode ser fácil, mas ao implementar você pode perceber que sua modelagem não vai funcionar como esperado. 😭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928182-91C8-2540-A95F-779EF3DBD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308" y="3423542"/>
            <a:ext cx="6561835" cy="3346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1FF35C-D020-B643-ADD5-92C95695C07C}"/>
              </a:ext>
            </a:extLst>
          </p:cNvPr>
          <p:cNvSpPr txBox="1"/>
          <p:nvPr/>
        </p:nvSpPr>
        <p:spPr>
          <a:xfrm>
            <a:off x="596349" y="6504044"/>
            <a:ext cx="39709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tenor.com</a:t>
            </a:r>
            <a:r>
              <a:rPr lang="pt-BR" sz="1000" dirty="0"/>
              <a:t>/</a:t>
            </a:r>
            <a:r>
              <a:rPr lang="pt-BR" sz="1000" dirty="0" err="1"/>
              <a:t>view</a:t>
            </a:r>
            <a:r>
              <a:rPr lang="pt-BR" sz="1000" dirty="0"/>
              <a:t>/computer-rage-gif-7272048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609E689-6E9D-4643-BBC6-434E1DEDF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293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l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197649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Seu problema pode ser simples e o uso de um padrão pode complicar a implementação</a:t>
            </a:r>
          </a:p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Membros da equipe podem alegar que o padrão trará uma série de benefícios</a:t>
            </a:r>
          </a:p>
          <a:p>
            <a:endParaRPr lang="pt-BR" sz="3200" b="1" dirty="0">
              <a:effectLst>
                <a:outerShdw blurRad="393700" dist="38100" dir="5400000" algn="t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61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l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260" y="1377984"/>
            <a:ext cx="1165444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Pode ser que nenhum deles seja um requisito do sistema</a:t>
            </a:r>
          </a:p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É preciso ter em mente alguns princípios</a:t>
            </a:r>
          </a:p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KISS: </a:t>
            </a:r>
            <a:r>
              <a:rPr lang="pt-BR" sz="3200" b="1" dirty="0" err="1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Keep</a:t>
            </a:r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 It </a:t>
            </a:r>
            <a:r>
              <a:rPr lang="pt-BR" sz="3200" b="1" dirty="0" err="1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Simple</a:t>
            </a:r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 </a:t>
            </a:r>
            <a:r>
              <a:rPr lang="pt-BR" sz="3200" b="1" dirty="0" err="1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Stupid</a:t>
            </a:r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 (Mantenha isto simples estúpido)</a:t>
            </a:r>
          </a:p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4"/>
              </a:rPr>
              <a:t>YAGNI: You aren’t gonna need it</a:t>
            </a:r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 (Você não vai precisar disso)</a:t>
            </a:r>
          </a:p>
          <a:p>
            <a:endParaRPr lang="pt-BR" sz="3200" b="1" dirty="0">
              <a:effectLst>
                <a:outerShdw blurRad="393700" dist="38100" dir="5400000" algn="t" rotWithShape="0">
                  <a:schemeClr val="tx1">
                    <a:alpha val="40000"/>
                  </a:schemeClr>
                </a:outerShdw>
              </a:effectLst>
            </a:endParaRPr>
          </a:p>
          <a:p>
            <a:endParaRPr lang="pt-BR" sz="3200" b="1" dirty="0">
              <a:effectLst>
                <a:outerShdw blurRad="393700" dist="38100" dir="5400000" algn="t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2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l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1377984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Adaptar um padrão às necessidades do sistema também requer experiência</a:t>
            </a:r>
          </a:p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Ao decidir aplicar um padrão, é preciso analisar prós e contras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8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2244871"/>
            <a:ext cx="10818812" cy="1895699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cap="none" dirty="0"/>
              <a:t>Finalmente, pra falar sobre a prática necessária em entender e aplicar padrões...</a:t>
            </a:r>
            <a:br>
              <a:rPr lang="pt-BR" b="1" cap="none" dirty="0"/>
            </a:br>
            <a:r>
              <a:rPr lang="pt-BR" b="1" cap="none" dirty="0"/>
              <a:t>com vocês, </a:t>
            </a:r>
            <a:r>
              <a:rPr lang="pt-BR" b="1" cap="none" dirty="0" err="1"/>
              <a:t>Venkat</a:t>
            </a:r>
            <a:r>
              <a:rPr lang="pt-BR" b="1" cap="none" dirty="0"/>
              <a:t> </a:t>
            </a:r>
            <a:r>
              <a:rPr lang="pt-BR" b="1" cap="none" dirty="0" err="1"/>
              <a:t>Subrumaniam</a:t>
            </a:r>
            <a:r>
              <a:rPr lang="pt-BR" b="1" cap="none" dirty="0"/>
              <a:t> 👏👏👏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247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5" descr="Abertura &quot;PadrÃµes de Projetos Ã  Luz de ExpressÃµes Lambda (por Venkat Subramaniam)&quot;">
            <a:hlinkClick r:id="" action="ppaction://media"/>
            <a:extLst>
              <a:ext uri="{FF2B5EF4-FFF2-40B4-BE49-F238E27FC236}">
                <a16:creationId xmlns:a16="http://schemas.microsoft.com/office/drawing/2014/main" id="{6A35D02E-5447-A649-8D0E-CA8B8FEB850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77586" y="191636"/>
            <a:ext cx="11670280" cy="656453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2109" y="77599"/>
            <a:ext cx="4325144" cy="789054"/>
          </a:xfrm>
        </p:spPr>
        <p:txBody>
          <a:bodyPr>
            <a:normAutofit/>
          </a:bodyPr>
          <a:lstStyle/>
          <a:p>
            <a:r>
              <a:rPr lang="pt-BR" sz="2800" b="1" i="1" cap="none" dirty="0">
                <a:hlinkClick r:id="rId4"/>
              </a:rPr>
              <a:t>youtu.be/2fJwWB3arDA</a:t>
            </a:r>
            <a:r>
              <a:rPr lang="pt-BR" sz="2800" b="1" i="1" cap="none" dirty="0"/>
              <a:t> </a:t>
            </a:r>
            <a:endParaRPr lang="pt-BR" sz="2800" cap="none" dirty="0"/>
          </a:p>
        </p:txBody>
      </p:sp>
    </p:spTree>
    <p:extLst>
      <p:ext uri="{BB962C8B-B14F-4D97-AF65-F5344CB8AC3E}">
        <p14:creationId xmlns:p14="http://schemas.microsoft.com/office/powerpoint/2010/main" val="222028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218944"/>
            <a:ext cx="10818812" cy="1293028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Referências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636" y="1363578"/>
            <a:ext cx="10949976" cy="5391057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b="1" dirty="0" err="1"/>
              <a:t>Livro</a:t>
            </a:r>
            <a:r>
              <a:rPr lang="en-US" sz="2000" b="1" dirty="0"/>
              <a:t> “</a:t>
            </a:r>
            <a:r>
              <a:rPr lang="en-US" sz="2000" b="1" dirty="0" err="1"/>
              <a:t>Padrões</a:t>
            </a:r>
            <a:r>
              <a:rPr lang="en-US" sz="2000" b="1" dirty="0"/>
              <a:t> de </a:t>
            </a:r>
            <a:r>
              <a:rPr lang="en-US" sz="2000" b="1" dirty="0" err="1"/>
              <a:t>Projeto</a:t>
            </a:r>
            <a:r>
              <a:rPr lang="en-US" sz="2000" b="1" dirty="0"/>
              <a:t>: </a:t>
            </a:r>
            <a:r>
              <a:rPr lang="en-US" sz="2000" b="1" dirty="0" err="1"/>
              <a:t>Soluções</a:t>
            </a:r>
            <a:r>
              <a:rPr lang="en-US" sz="2000" b="1" dirty="0"/>
              <a:t> </a:t>
            </a:r>
            <a:r>
              <a:rPr lang="en-US" sz="2000" b="1" dirty="0" err="1"/>
              <a:t>reutilizáveis</a:t>
            </a:r>
            <a:r>
              <a:rPr lang="en-US" sz="2000" b="1" dirty="0"/>
              <a:t> de software </a:t>
            </a:r>
            <a:r>
              <a:rPr lang="en-US" sz="2000" b="1" dirty="0" err="1"/>
              <a:t>orientado</a:t>
            </a:r>
            <a:r>
              <a:rPr lang="en-US" sz="2000" b="1" dirty="0"/>
              <a:t> a </a:t>
            </a:r>
            <a:r>
              <a:rPr lang="en-US" sz="2000" b="1" dirty="0" err="1"/>
              <a:t>objetos</a:t>
            </a:r>
            <a:r>
              <a:rPr lang="en-US" sz="2000" b="1" dirty="0"/>
              <a:t>”. Erich Gamma, Richard Helm, Ralph Johnson, John </a:t>
            </a:r>
            <a:r>
              <a:rPr lang="en-US" sz="2000" b="1" dirty="0" err="1"/>
              <a:t>Vlissides</a:t>
            </a:r>
            <a:r>
              <a:rPr lang="en-US" sz="2000" b="1" dirty="0"/>
              <a:t> (</a:t>
            </a:r>
            <a:r>
              <a:rPr lang="en-US" sz="2000" b="1" i="1" dirty="0"/>
              <a:t>Gang of Four, </a:t>
            </a:r>
            <a:r>
              <a:rPr lang="en-US" sz="2000" b="1" i="1" dirty="0" err="1"/>
              <a:t>GoF</a:t>
            </a:r>
            <a:r>
              <a:rPr lang="en-US" sz="2000" b="1" i="1" dirty="0"/>
              <a:t> </a:t>
            </a:r>
            <a:r>
              <a:rPr lang="en-US" sz="2000" b="1" i="1" dirty="0" err="1"/>
              <a:t>ou</a:t>
            </a:r>
            <a:r>
              <a:rPr lang="en-US" sz="2000" b="1" i="1" dirty="0"/>
              <a:t> Gangue dos Quatro</a:t>
            </a:r>
            <a:r>
              <a:rPr lang="en-US" sz="2000" b="1" dirty="0"/>
              <a:t>) [</a:t>
            </a:r>
            <a:r>
              <a:rPr lang="en-US" sz="2000" b="1" dirty="0" err="1"/>
              <a:t>GoF</a:t>
            </a:r>
            <a:r>
              <a:rPr lang="en-US" sz="2000" b="1" dirty="0"/>
              <a:t>].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dirty="0" err="1"/>
              <a:t>Livro</a:t>
            </a:r>
            <a:r>
              <a:rPr lang="en-US" sz="2000" b="1" dirty="0"/>
              <a:t> “Use a </a:t>
            </a:r>
            <a:r>
              <a:rPr lang="en-US" sz="2000" b="1" dirty="0" err="1"/>
              <a:t>Cabeça</a:t>
            </a:r>
            <a:r>
              <a:rPr lang="en-US" sz="2000" b="1" dirty="0"/>
              <a:t>! </a:t>
            </a:r>
            <a:r>
              <a:rPr lang="en-US" sz="2000" b="1" dirty="0" err="1"/>
              <a:t>Padrões</a:t>
            </a:r>
            <a:r>
              <a:rPr lang="en-US" sz="2000" b="1" dirty="0"/>
              <a:t> de </a:t>
            </a:r>
            <a:r>
              <a:rPr lang="en-US" sz="2000" b="1" dirty="0" err="1"/>
              <a:t>Projetos</a:t>
            </a:r>
            <a:r>
              <a:rPr lang="en-US" sz="2000" b="1" dirty="0"/>
              <a:t> (Design Patterns)”. Eric Freeman &amp; Elisabeth Freeman [UCPP].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* </a:t>
            </a:r>
            <a:r>
              <a:rPr lang="en-US" sz="2000" dirty="0" err="1"/>
              <a:t>Livro</a:t>
            </a:r>
            <a:r>
              <a:rPr lang="en-US" sz="2000" dirty="0"/>
              <a:t> “</a:t>
            </a:r>
            <a:r>
              <a:rPr lang="en-US" sz="2000" dirty="0" err="1"/>
              <a:t>Padrões</a:t>
            </a:r>
            <a:r>
              <a:rPr lang="en-US" sz="2000" dirty="0"/>
              <a:t> de </a:t>
            </a:r>
            <a:r>
              <a:rPr lang="en-US" sz="2000" dirty="0" err="1"/>
              <a:t>Implementação</a:t>
            </a:r>
            <a:r>
              <a:rPr lang="en-US" sz="2000" dirty="0"/>
              <a:t>: Um </a:t>
            </a:r>
            <a:r>
              <a:rPr lang="en-US" sz="2000" dirty="0" err="1"/>
              <a:t>catálogo</a:t>
            </a:r>
            <a:r>
              <a:rPr lang="en-US" sz="2000" dirty="0"/>
              <a:t> de </a:t>
            </a:r>
            <a:r>
              <a:rPr lang="en-US" sz="2000" dirty="0" err="1"/>
              <a:t>padrões</a:t>
            </a:r>
            <a:r>
              <a:rPr lang="en-US" sz="2000" dirty="0"/>
              <a:t> </a:t>
            </a:r>
            <a:r>
              <a:rPr lang="en-US" sz="2000" dirty="0" err="1"/>
              <a:t>indispensável</a:t>
            </a:r>
            <a:r>
              <a:rPr lang="en-US" sz="2000" dirty="0"/>
              <a:t> para o </a:t>
            </a:r>
            <a:r>
              <a:rPr lang="en-US" sz="2000" dirty="0" err="1"/>
              <a:t>dia</a:t>
            </a:r>
            <a:r>
              <a:rPr lang="en-US" sz="2000" dirty="0"/>
              <a:t> a </a:t>
            </a:r>
            <a:r>
              <a:rPr lang="en-US" sz="2000" dirty="0" err="1"/>
              <a:t>dia</a:t>
            </a:r>
            <a:r>
              <a:rPr lang="en-US" sz="2000" dirty="0"/>
              <a:t> do </a:t>
            </a:r>
            <a:r>
              <a:rPr lang="en-US" sz="2000" dirty="0" err="1"/>
              <a:t>programador</a:t>
            </a:r>
            <a:r>
              <a:rPr lang="en-US" sz="2000" dirty="0"/>
              <a:t>”, Kent Beck. [PI]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* </a:t>
            </a:r>
            <a:r>
              <a:rPr lang="en-US" sz="2000" dirty="0" err="1"/>
              <a:t>Livro</a:t>
            </a:r>
            <a:r>
              <a:rPr lang="en-US" sz="2000" dirty="0"/>
              <a:t> “</a:t>
            </a:r>
            <a:r>
              <a:rPr lang="en-US" sz="2000" dirty="0">
                <a:hlinkClick r:id="rId2"/>
              </a:rPr>
              <a:t>Flexible, Reliable Software: Using Patterns and Agile Development</a:t>
            </a:r>
            <a:r>
              <a:rPr lang="en-US" sz="2000" dirty="0"/>
              <a:t>”. Henrik B. Christensen, 2011. [FRS]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* </a:t>
            </a:r>
            <a:r>
              <a:rPr lang="en-US" sz="2000" dirty="0" err="1"/>
              <a:t>Livro</a:t>
            </a:r>
            <a:r>
              <a:rPr lang="en-US" sz="2000" dirty="0"/>
              <a:t> “</a:t>
            </a:r>
            <a:r>
              <a:rPr lang="en-US" sz="2000" dirty="0">
                <a:hlinkClick r:id="rId3"/>
              </a:rPr>
              <a:t>Código Limpo: Habilidades Práticas do Agile Software</a:t>
            </a:r>
            <a:r>
              <a:rPr lang="en-US" sz="2000" dirty="0"/>
              <a:t>”. Robert Martin, 2009. [CL]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* </a:t>
            </a:r>
            <a:r>
              <a:rPr lang="en-US" sz="2000" dirty="0" err="1"/>
              <a:t>Livro</a:t>
            </a:r>
            <a:r>
              <a:rPr lang="en-US" sz="2000" dirty="0"/>
              <a:t> “</a:t>
            </a:r>
            <a:r>
              <a:rPr lang="en-US" sz="2000" dirty="0">
                <a:hlinkClick r:id="rId4"/>
              </a:rPr>
              <a:t>Agile software development principles, patterns, and practices</a:t>
            </a:r>
            <a:r>
              <a:rPr lang="en-US" sz="2000" dirty="0"/>
              <a:t>”, Robert Martin, 2011 (</a:t>
            </a:r>
            <a:r>
              <a:rPr lang="en-US" sz="2000" dirty="0" err="1"/>
              <a:t>Apresento</a:t>
            </a:r>
            <a:r>
              <a:rPr lang="en-US" sz="2000" dirty="0"/>
              <a:t> </a:t>
            </a:r>
            <a:r>
              <a:rPr lang="en-US" sz="2000" dirty="0" err="1"/>
              <a:t>os</a:t>
            </a:r>
            <a:r>
              <a:rPr lang="en-US" sz="2000" dirty="0"/>
              <a:t> </a:t>
            </a:r>
            <a:r>
              <a:rPr lang="en-US" sz="2000" dirty="0" err="1"/>
              <a:t>princípios</a:t>
            </a:r>
            <a:r>
              <a:rPr lang="en-US" sz="2000" dirty="0"/>
              <a:t> SOLID). [ASDPPP]</a:t>
            </a:r>
            <a:br>
              <a:rPr lang="en-US" sz="2000" dirty="0"/>
            </a:br>
            <a:endParaRPr lang="en-US" sz="2000" dirty="0"/>
          </a:p>
          <a:p>
            <a:pPr marL="0" indent="0">
              <a:buNone/>
            </a:pPr>
            <a:r>
              <a:rPr lang="en-US" sz="2000" i="1" dirty="0"/>
              <a:t>* </a:t>
            </a:r>
            <a:r>
              <a:rPr lang="en-US" sz="2000" i="1" dirty="0" err="1"/>
              <a:t>Não</a:t>
            </a:r>
            <a:r>
              <a:rPr lang="en-US" sz="2000" i="1" dirty="0"/>
              <a:t> </a:t>
            </a:r>
            <a:r>
              <a:rPr lang="en-US" sz="2000" i="1" dirty="0" err="1"/>
              <a:t>tem</a:t>
            </a:r>
            <a:r>
              <a:rPr lang="en-US" sz="2000" i="1" dirty="0"/>
              <a:t> </a:t>
            </a:r>
            <a:r>
              <a:rPr lang="en-US" sz="2000" i="1" dirty="0" err="1"/>
              <a:t>na</a:t>
            </a:r>
            <a:r>
              <a:rPr lang="en-US" sz="2000" i="1" dirty="0"/>
              <a:t> </a:t>
            </a:r>
            <a:r>
              <a:rPr lang="en-US" sz="2000" i="1" dirty="0" err="1"/>
              <a:t>biblioteca</a:t>
            </a:r>
            <a:r>
              <a:rPr lang="en-US" sz="2000" i="1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35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049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200" dirty="0"/>
              <a:t>Não ter projetado adequadamente o sistema pode levar a muitas dores de cabeça 🤯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5B42FA1-4BA7-AE41-B45B-2B983FB31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037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190" y="4925503"/>
            <a:ext cx="10908264" cy="113245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200" b="1" dirty="0">
                <a:solidFill>
                  <a:schemeClr val="bg1"/>
                </a:solidFill>
                <a:effectLst>
                  <a:outerShdw blurRad="7620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Alterar a implementação para refletir mudanças no projeto pode ser bastante trabalhoso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99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Imagine precisar alterar a fundação de uma casa depois de construída?</a:t>
            </a:r>
          </a:p>
          <a:p>
            <a:r>
              <a:rPr lang="pt-BR" sz="3200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Obviamente em se tratando de software, nem sempre será tão complicado ou impossível</a:t>
            </a:r>
          </a:p>
          <a:p>
            <a:r>
              <a:rPr lang="pt-BR" sz="3200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Tudo depende de cada projeto.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03614A-30E2-EA4C-8EDD-8E1B94A62168}"/>
              </a:ext>
            </a:extLst>
          </p:cNvPr>
          <p:cNvSpPr txBox="1"/>
          <p:nvPr/>
        </p:nvSpPr>
        <p:spPr>
          <a:xfrm>
            <a:off x="2310063" y="6509037"/>
            <a:ext cx="82301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www.phaidon.com</a:t>
            </a:r>
            <a:r>
              <a:rPr lang="pt-BR" sz="1000" dirty="0"/>
              <a:t>/agenda/</a:t>
            </a:r>
            <a:r>
              <a:rPr lang="pt-BR" sz="1000" dirty="0" err="1"/>
              <a:t>architecture</a:t>
            </a:r>
            <a:r>
              <a:rPr lang="pt-BR" sz="1000" dirty="0"/>
              <a:t>/</a:t>
            </a:r>
            <a:r>
              <a:rPr lang="pt-BR" sz="1000" dirty="0" err="1"/>
              <a:t>articles</a:t>
            </a:r>
            <a:r>
              <a:rPr lang="pt-BR" sz="1000" dirty="0"/>
              <a:t>/2012/</a:t>
            </a:r>
            <a:r>
              <a:rPr lang="pt-BR" sz="1000" dirty="0" err="1"/>
              <a:t>august</a:t>
            </a:r>
            <a:r>
              <a:rPr lang="pt-BR" sz="1000" dirty="0"/>
              <a:t>/15/ribas-</a:t>
            </a:r>
            <a:r>
              <a:rPr lang="pt-BR" sz="1000" dirty="0" err="1"/>
              <a:t>sandcastle</a:t>
            </a:r>
            <a:r>
              <a:rPr lang="pt-BR" sz="1000" dirty="0"/>
              <a:t>-</a:t>
            </a:r>
            <a:r>
              <a:rPr lang="pt-BR" sz="1000" dirty="0" err="1"/>
              <a:t>competition-is-on-tomorrow</a:t>
            </a:r>
            <a:r>
              <a:rPr lang="pt-BR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42619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68" y="1989918"/>
            <a:ext cx="10908264" cy="3777622"/>
          </a:xfrm>
        </p:spPr>
        <p:txBody>
          <a:bodyPr>
            <a:normAutofit/>
          </a:bodyPr>
          <a:lstStyle/>
          <a:p>
            <a:r>
              <a:rPr lang="pt-BR" sz="30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Por mais que modelagem não seja algo complexo na maioria dos casos, existem inúmeras possibilidades</a:t>
            </a:r>
          </a:p>
          <a:p>
            <a:r>
              <a:rPr lang="pt-BR" sz="30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Não existe uma modelagem estritamente certa ou errada, existe a mais adequada aos requisitos funcionais e não funcionais do projeto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B2BF9-AF5A-2846-AD5E-9DC67F30E1BC}"/>
              </a:ext>
            </a:extLst>
          </p:cNvPr>
          <p:cNvSpPr txBox="1"/>
          <p:nvPr/>
        </p:nvSpPr>
        <p:spPr>
          <a:xfrm>
            <a:off x="2310063" y="6509037"/>
            <a:ext cx="72058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://nitro247.com/2016/06/08/are-you-also-taking-the-wrong-path-like-most-start-up-companies-are/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63FB39-3D43-A54E-AA2B-EF8F035D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234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68" y="1989918"/>
            <a:ext cx="10908264" cy="3777622"/>
          </a:xfrm>
        </p:spPr>
        <p:txBody>
          <a:bodyPr>
            <a:normAutofit/>
          </a:bodyPr>
          <a:lstStyle/>
          <a:p>
            <a:r>
              <a:rPr lang="pt-BR" sz="30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Muitas vezes é preciso tomar decisões e balancear vantagens e desvantagens em cada solução proposta</a:t>
            </a:r>
          </a:p>
          <a:p>
            <a:r>
              <a:rPr lang="pt-BR" sz="30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A modelagem dessas soluções pode levar tempo, inclusive na tomada de decisão</a:t>
            </a:r>
          </a:p>
          <a:p>
            <a:r>
              <a:rPr lang="pt-BR" sz="30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Adicionalmente, sistemas complexos podem ser difíceis de modelar, requerendo tempo e esforço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B2BF9-AF5A-2846-AD5E-9DC67F30E1BC}"/>
              </a:ext>
            </a:extLst>
          </p:cNvPr>
          <p:cNvSpPr txBox="1"/>
          <p:nvPr/>
        </p:nvSpPr>
        <p:spPr>
          <a:xfrm>
            <a:off x="2310063" y="6509037"/>
            <a:ext cx="72058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://nitro247.com/2016/06/08/are-you-also-taking-the-wrong-path-like-most-start-up-companies-are/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63FB39-3D43-A54E-AA2B-EF8F035D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8484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9000"/>
            <a:lum/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68" y="1989918"/>
            <a:ext cx="10908264" cy="21996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000" b="1" dirty="0">
                <a:solidFill>
                  <a:schemeClr val="bg1"/>
                </a:solidFill>
                <a:effectLst>
                  <a:outerShdw blurRad="177800" dist="38100" dir="5400000" algn="t" rotWithShape="0">
                    <a:schemeClr val="tx1"/>
                  </a:outerShdw>
                </a:effectLst>
              </a:rPr>
              <a:t>Se você está desenvolvimento uma biblioteca, API, framework para ser reutilizado por outros desenvolvedores, decisões erradas de modelagem podem levar a grandes transtornos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B2BF9-AF5A-2846-AD5E-9DC67F30E1BC}"/>
              </a:ext>
            </a:extLst>
          </p:cNvPr>
          <p:cNvSpPr txBox="1"/>
          <p:nvPr/>
        </p:nvSpPr>
        <p:spPr>
          <a:xfrm>
            <a:off x="3481136" y="6492994"/>
            <a:ext cx="4976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boingboing.net</a:t>
            </a:r>
            <a:r>
              <a:rPr lang="pt-BR" sz="1000" dirty="0"/>
              <a:t>/2018/11/11/</a:t>
            </a:r>
            <a:r>
              <a:rPr lang="pt-BR" sz="1000" dirty="0" err="1"/>
              <a:t>this</a:t>
            </a:r>
            <a:r>
              <a:rPr lang="pt-BR" sz="1000" dirty="0"/>
              <a:t>-</a:t>
            </a:r>
            <a:r>
              <a:rPr lang="pt-BR" sz="1000" dirty="0" err="1"/>
              <a:t>artist</a:t>
            </a:r>
            <a:r>
              <a:rPr lang="pt-BR" sz="1000" dirty="0"/>
              <a:t>-uses-</a:t>
            </a:r>
            <a:r>
              <a:rPr lang="pt-BR" sz="1000" dirty="0" err="1"/>
              <a:t>jigsaw</a:t>
            </a:r>
            <a:r>
              <a:rPr lang="pt-BR" sz="1000" dirty="0"/>
              <a:t>-</a:t>
            </a:r>
            <a:r>
              <a:rPr lang="pt-BR" sz="1000" dirty="0" err="1"/>
              <a:t>puzzle.html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282667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Vapor Trail">
  <a:themeElements>
    <a:clrScheme name="Custom 5 7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0432FF"/>
      </a:hlink>
      <a:folHlink>
        <a:srgbClr val="0432FF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2205</TotalTime>
  <Words>1412</Words>
  <Application>Microsoft Macintosh PowerPoint</Application>
  <PresentationFormat>Widescreen</PresentationFormat>
  <Paragraphs>155</Paragraphs>
  <Slides>35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Century Gothic</vt:lpstr>
      <vt:lpstr>Vapor Trail</vt:lpstr>
      <vt:lpstr>Design patterns: Padrões de projetos</vt:lpstr>
      <vt:lpstr>O caminho até os padrões de projetos</vt:lpstr>
      <vt:lpstr>O caminho até os padrões de projetos</vt:lpstr>
      <vt:lpstr>O caminho até os padrões de projetos</vt:lpstr>
      <vt:lpstr>PowerPoint Presentation</vt:lpstr>
      <vt:lpstr>PowerPoint Presentation</vt:lpstr>
      <vt:lpstr>O caminho até os padrões de projetos</vt:lpstr>
      <vt:lpstr>O caminho até os padrões de projetos</vt:lpstr>
      <vt:lpstr>PowerPoint Presentation</vt:lpstr>
      <vt:lpstr>O caminho até os padrões de projetos</vt:lpstr>
      <vt:lpstr>O caminho até os padrões de projetos</vt:lpstr>
      <vt:lpstr>Now What ?</vt:lpstr>
      <vt:lpstr>Enfim os padrões de projetos 🙏</vt:lpstr>
      <vt:lpstr>Enfim os padrões de projetos 🙏</vt:lpstr>
      <vt:lpstr>PowerPoint Presentation</vt:lpstr>
      <vt:lpstr>PowerPoint Presentation</vt:lpstr>
      <vt:lpstr>Outros autores importantes</vt:lpstr>
      <vt:lpstr>O que deve-se saber sobre um padrão</vt:lpstr>
      <vt:lpstr>Exemplos de pontos negativos</vt:lpstr>
      <vt:lpstr>Categorização (gof)</vt:lpstr>
      <vt:lpstr>Categorização (gof)</vt:lpstr>
      <vt:lpstr>Categorização (gof)</vt:lpstr>
      <vt:lpstr>Categorização (gof)</vt:lpstr>
      <vt:lpstr>Categorização (gof)</vt:lpstr>
      <vt:lpstr>Alguns benefícios</vt:lpstr>
      <vt:lpstr>Alguns benefícios</vt:lpstr>
      <vt:lpstr>Alguns benefícios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Finalmente, pra falar sobre a prática necessária em entender e aplicar padrões... com vocês, Venkat Subrumaniam 👏👏👏</vt:lpstr>
      <vt:lpstr>youtu.be/2fJwWB3arDA 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Test-Driven Development (TDD): Desenvolvimento Guiado por Testes</dc:title>
  <dc:creator>Manoel Campos da Silva Filho</dc:creator>
  <cp:lastModifiedBy>Manoel Campos da Silva Filho</cp:lastModifiedBy>
  <cp:revision>158</cp:revision>
  <dcterms:created xsi:type="dcterms:W3CDTF">2019-06-08T18:45:18Z</dcterms:created>
  <dcterms:modified xsi:type="dcterms:W3CDTF">2020-02-03T17:14:10Z</dcterms:modified>
</cp:coreProperties>
</file>